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70" r:id="rId3"/>
  </p:sldMasterIdLst>
  <p:notesMasterIdLst>
    <p:notesMasterId r:id="rId11"/>
  </p:notesMasterIdLst>
  <p:sldIdLst>
    <p:sldId id="256" r:id="rId4"/>
    <p:sldId id="259" r:id="rId5"/>
    <p:sldId id="268" r:id="rId6"/>
    <p:sldId id="269" r:id="rId7"/>
    <p:sldId id="270" r:id="rId8"/>
    <p:sldId id="271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5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pos="302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lIPHhMYJgHXdDnw4TogFQ5THJ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3725"/>
        <p:guide orient="horz" pos="845"/>
        <p:guide pos="302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артинка на пол слайда+текст">
  <p:cSld name="1_Картинка на пол слайда+текст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+текст">
  <p:cSld name="Две картинки+текст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3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 вертикально+текст">
  <p:cSld name="Две картинки вертикально+текс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_4 ряда">
  <p:cSld name="4 плашки_4 ряд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5806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75806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359651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4"/>
          </p:nvPr>
        </p:nvSpPr>
        <p:spPr>
          <a:xfrm>
            <a:off x="359651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5"/>
          </p:nvPr>
        </p:nvSpPr>
        <p:spPr>
          <a:xfrm>
            <a:off x="642544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6"/>
          </p:nvPr>
        </p:nvSpPr>
        <p:spPr>
          <a:xfrm>
            <a:off x="642544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7"/>
          </p:nvPr>
        </p:nvSpPr>
        <p:spPr>
          <a:xfrm>
            <a:off x="926501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8"/>
          </p:nvPr>
        </p:nvSpPr>
        <p:spPr>
          <a:xfrm>
            <a:off x="926501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лашек">
  <p:cSld name="6 плаше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75525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75525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453707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453707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5"/>
          </p:nvPr>
        </p:nvSpPr>
        <p:spPr>
          <a:xfrm>
            <a:off x="831889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6"/>
          </p:nvPr>
        </p:nvSpPr>
        <p:spPr>
          <a:xfrm>
            <a:off x="831889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7"/>
          </p:nvPr>
        </p:nvSpPr>
        <p:spPr>
          <a:xfrm>
            <a:off x="75525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8"/>
          </p:nvPr>
        </p:nvSpPr>
        <p:spPr>
          <a:xfrm>
            <a:off x="75525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9"/>
          </p:nvPr>
        </p:nvSpPr>
        <p:spPr>
          <a:xfrm>
            <a:off x="453707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3"/>
          </p:nvPr>
        </p:nvSpPr>
        <p:spPr>
          <a:xfrm>
            <a:off x="453707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4"/>
          </p:nvPr>
        </p:nvSpPr>
        <p:spPr>
          <a:xfrm>
            <a:off x="831889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5"/>
          </p:nvPr>
        </p:nvSpPr>
        <p:spPr>
          <a:xfrm>
            <a:off x="831889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плашек">
  <p:cSld name="12 плашек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75806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2"/>
          </p:nvPr>
        </p:nvSpPr>
        <p:spPr>
          <a:xfrm>
            <a:off x="75806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3"/>
          </p:nvPr>
        </p:nvSpPr>
        <p:spPr>
          <a:xfrm>
            <a:off x="359651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4"/>
          </p:nvPr>
        </p:nvSpPr>
        <p:spPr>
          <a:xfrm>
            <a:off x="359651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5"/>
          </p:nvPr>
        </p:nvSpPr>
        <p:spPr>
          <a:xfrm>
            <a:off x="642544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6"/>
          </p:nvPr>
        </p:nvSpPr>
        <p:spPr>
          <a:xfrm>
            <a:off x="642544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7"/>
          </p:nvPr>
        </p:nvSpPr>
        <p:spPr>
          <a:xfrm>
            <a:off x="926501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8"/>
          </p:nvPr>
        </p:nvSpPr>
        <p:spPr>
          <a:xfrm>
            <a:off x="926501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9"/>
          </p:nvPr>
        </p:nvSpPr>
        <p:spPr>
          <a:xfrm>
            <a:off x="75806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3"/>
          </p:nvPr>
        </p:nvSpPr>
        <p:spPr>
          <a:xfrm>
            <a:off x="75806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4"/>
          </p:nvPr>
        </p:nvSpPr>
        <p:spPr>
          <a:xfrm>
            <a:off x="359651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5"/>
          </p:nvPr>
        </p:nvSpPr>
        <p:spPr>
          <a:xfrm>
            <a:off x="359651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6"/>
          </p:nvPr>
        </p:nvSpPr>
        <p:spPr>
          <a:xfrm>
            <a:off x="642544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7"/>
          </p:nvPr>
        </p:nvSpPr>
        <p:spPr>
          <a:xfrm>
            <a:off x="642544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8"/>
          </p:nvPr>
        </p:nvSpPr>
        <p:spPr>
          <a:xfrm>
            <a:off x="926501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9"/>
          </p:nvPr>
        </p:nvSpPr>
        <p:spPr>
          <a:xfrm>
            <a:off x="926501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0"/>
          </p:nvPr>
        </p:nvSpPr>
        <p:spPr>
          <a:xfrm>
            <a:off x="75806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1"/>
          </p:nvPr>
        </p:nvSpPr>
        <p:spPr>
          <a:xfrm>
            <a:off x="75806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22"/>
          </p:nvPr>
        </p:nvSpPr>
        <p:spPr>
          <a:xfrm>
            <a:off x="359651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3"/>
          </p:nvPr>
        </p:nvSpPr>
        <p:spPr>
          <a:xfrm>
            <a:off x="359651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24"/>
          </p:nvPr>
        </p:nvSpPr>
        <p:spPr>
          <a:xfrm>
            <a:off x="642544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25"/>
          </p:nvPr>
        </p:nvSpPr>
        <p:spPr>
          <a:xfrm>
            <a:off x="642544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26"/>
          </p:nvPr>
        </p:nvSpPr>
        <p:spPr>
          <a:xfrm>
            <a:off x="926501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7"/>
          </p:nvPr>
        </p:nvSpPr>
        <p:spPr>
          <a:xfrm>
            <a:off x="926501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 userDrawn="1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5368831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5405343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5826571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5790059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под названием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6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" name="Google Shape;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новое изображение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40" name="Google Shape;40;p27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" name="Google Shape;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51" name="Google Shape;51;p24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4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62" name="Google Shape;62;p24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Второй варинт">
  <p:cSld name="Заключительный_Второй варинт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>
            <a:spLocks noGrp="1"/>
          </p:cNvSpPr>
          <p:nvPr>
            <p:ph type="pic" idx="2"/>
          </p:nvPr>
        </p:nvSpPr>
        <p:spPr>
          <a:xfrm>
            <a:off x="5581650" y="283369"/>
            <a:ext cx="6324600" cy="6291262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747713" y="573008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2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563566" y="5766595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0" name="Google Shape;70;p2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2736219" y="5766595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1" name="Google Shape;71;p2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34965" y="5766595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8"/>
          <p:cNvSpPr txBox="1">
            <a:spLocks noGrp="1"/>
          </p:cNvSpPr>
          <p:nvPr>
            <p:ph type="body" idx="6"/>
          </p:nvPr>
        </p:nvSpPr>
        <p:spPr>
          <a:xfrm>
            <a:off x="2924496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7"/>
          </p:nvPr>
        </p:nvSpPr>
        <p:spPr>
          <a:xfrm>
            <a:off x="5625432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/>
          <p:nvPr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4976" y="283369"/>
            <a:ext cx="10531157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контент">
  <p:cSld name="Текстовый контент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10524808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74976" y="1359219"/>
            <a:ext cx="10515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во весь слайд">
  <p:cSld name="Картинка во весь слайд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30"/>
          <p:cNvSpPr>
            <a:spLocks noGrp="1"/>
          </p:cNvSpPr>
          <p:nvPr>
            <p:ph type="pic" idx="2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а ">
  <p:cSld name="Две картинка 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72" name="Google Shape;172;p31"/>
          <p:cNvSpPr>
            <a:spLocks noGrp="1"/>
          </p:cNvSpPr>
          <p:nvPr>
            <p:ph type="pic" idx="3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/>
          </a:p>
        </p:txBody>
      </p:sp>
      <p:cxnSp>
        <p:nvCxnSpPr>
          <p:cNvPr id="93" name="Google Shape;93;p1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7</a:t>
            </a:r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ru-RU" sz="2400" b="0" dirty="0"/>
              <a:t>«Программная инженерия. Разработка ПО (Аналитика: искусство управлять данными)»</a:t>
            </a:r>
            <a:endParaRPr sz="2400" dirty="0"/>
          </a:p>
        </p:txBody>
      </p:sp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ru-RU" sz="1500" dirty="0"/>
              <a:t>Презентация к итоговой аттестационной работе</a:t>
            </a:r>
            <a:endParaRPr dirty="0"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Овчинников Александр Сергеевич</a:t>
            </a:r>
            <a:endParaRPr dirty="0"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/>
              <a:t>2024 год</a:t>
            </a:r>
            <a:endParaRPr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Итоговая аттестация – Овчинников А.С.</a:t>
            </a:r>
            <a:endParaRPr/>
          </a:p>
        </p:txBody>
      </p:sp>
      <p:sp>
        <p:nvSpPr>
          <p:cNvPr id="363" name="Google Shape;363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14" name="Google Shape;350;p3">
            <a:extLst>
              <a:ext uri="{FF2B5EF4-FFF2-40B4-BE49-F238E27FC236}">
                <a16:creationId xmlns:a16="http://schemas.microsoft.com/office/drawing/2014/main" id="{DD6340C1-ACC2-4D90-99D5-A775971416B3}"/>
              </a:ext>
            </a:extLst>
          </p:cNvPr>
          <p:cNvSpPr/>
          <p:nvPr/>
        </p:nvSpPr>
        <p:spPr>
          <a:xfrm>
            <a:off x="4582782" y="729163"/>
            <a:ext cx="21120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Тема</a:t>
            </a:r>
            <a:endParaRPr dirty="0"/>
          </a:p>
        </p:txBody>
      </p:sp>
      <p:sp>
        <p:nvSpPr>
          <p:cNvPr id="15" name="Google Shape;351;p3">
            <a:extLst>
              <a:ext uri="{FF2B5EF4-FFF2-40B4-BE49-F238E27FC236}">
                <a16:creationId xmlns:a16="http://schemas.microsoft.com/office/drawing/2014/main" id="{07564DF2-085A-4FE6-A3CF-C6A2FBC5E70D}"/>
              </a:ext>
            </a:extLst>
          </p:cNvPr>
          <p:cNvSpPr/>
          <p:nvPr/>
        </p:nvSpPr>
        <p:spPr>
          <a:xfrm>
            <a:off x="2427122" y="1544317"/>
            <a:ext cx="674377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ИТОГОВАЯ АТТЕСТАЦИОННАЯ РАБОТА ПО КУРСУ </a:t>
            </a:r>
            <a:endParaRPr sz="1600" dirty="0"/>
          </a:p>
          <a:p>
            <a:pPr lvl="0" algn="ctr"/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«Программная инженерия. </a:t>
            </a:r>
            <a:endParaRPr lang="en-US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 algn="ctr"/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Разработка ПО (Аналитика: искусство управлять данными)»</a:t>
            </a:r>
            <a:endParaRPr sz="16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352;p3">
            <a:extLst>
              <a:ext uri="{FF2B5EF4-FFF2-40B4-BE49-F238E27FC236}">
                <a16:creationId xmlns:a16="http://schemas.microsoft.com/office/drawing/2014/main" id="{DC198C6C-8DB0-4EA0-9A58-A3B1138B2349}"/>
              </a:ext>
            </a:extLst>
          </p:cNvPr>
          <p:cNvSpPr/>
          <p:nvPr/>
        </p:nvSpPr>
        <p:spPr>
          <a:xfrm>
            <a:off x="4209327" y="2663730"/>
            <a:ext cx="28589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и задачи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353;p3">
            <a:extLst>
              <a:ext uri="{FF2B5EF4-FFF2-40B4-BE49-F238E27FC236}">
                <a16:creationId xmlns:a16="http://schemas.microsoft.com/office/drawing/2014/main" id="{2EE7E843-5B69-42D7-B744-76DDBA1C1A0C}"/>
              </a:ext>
            </a:extLst>
          </p:cNvPr>
          <p:cNvSpPr/>
          <p:nvPr/>
        </p:nvSpPr>
        <p:spPr>
          <a:xfrm>
            <a:off x="2427122" y="3332657"/>
            <a:ext cx="6423352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AutoNum type="arabicPeriod"/>
            </a:pP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результатов опроса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HighSchool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Beyond,</a:t>
            </a: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проведенного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Департаментом образования США в 1980 году, определение основных зависимостей</a:t>
            </a:r>
          </a:p>
          <a:p>
            <a:pPr marL="342900" lvl="0" indent="-342900" algn="just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Прогнозирование средней стоимости обучения в колледже с помощью модели регрессии</a:t>
            </a:r>
          </a:p>
          <a:p>
            <a:pPr lvl="0"/>
            <a:endParaRPr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222C6682-E1D9-45F0-8A8F-85B80BC2D0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32C87B8-657E-4F9E-8F84-A6B89782B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Исходные данные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8707F0-CB56-4A0E-AFE2-EAD165D297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A30E91-CADE-4D7F-BD8B-6E26E7E75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ru-RU"/>
              <a:t>Итоговая аттестация – Овчинников А.С.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32685-AC77-466A-91DE-88DCA034B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E2D0B7-C65D-4B9F-BD7D-D626DA4480DA}"/>
              </a:ext>
            </a:extLst>
          </p:cNvPr>
          <p:cNvSpPr/>
          <p:nvPr/>
        </p:nvSpPr>
        <p:spPr>
          <a:xfrm>
            <a:off x="474976" y="1149013"/>
            <a:ext cx="10531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анализируемом опросе приняли участие учащиеся примерно 1100 средних школ.</a:t>
            </a:r>
            <a:r>
              <a:rPr lang="en-US" dirty="0"/>
              <a:t> </a:t>
            </a:r>
            <a:r>
              <a:rPr lang="ru-RU" dirty="0"/>
              <a:t>Набор данных содержит 4739 наблюдения по 6 числовым и 8 категориальным переменным переменным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E7B0E2-210C-4F69-A3E9-B6D58E3A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0889"/>
          <a:stretch/>
        </p:blipFill>
        <p:spPr>
          <a:xfrm>
            <a:off x="493464" y="1640202"/>
            <a:ext cx="10512667" cy="1649017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C4D4BEA2-395E-4D78-81F1-C8715E44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018285"/>
              </p:ext>
            </p:extLst>
          </p:nvPr>
        </p:nvGraphicFramePr>
        <p:xfrm>
          <a:off x="493464" y="3490931"/>
          <a:ext cx="6507972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531">
                  <a:extLst>
                    <a:ext uri="{9D8B030D-6E8A-4147-A177-3AD203B41FA5}">
                      <a16:colId xmlns:a16="http://schemas.microsoft.com/office/drawing/2014/main" val="4151908609"/>
                    </a:ext>
                  </a:extLst>
                </a:gridCol>
                <a:gridCol w="5879441">
                  <a:extLst>
                    <a:ext uri="{9D8B030D-6E8A-4147-A177-3AD203B41FA5}">
                      <a16:colId xmlns:a16="http://schemas.microsoft.com/office/drawing/2014/main" val="84498452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Фактор, указывающий пол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95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ethnicity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Фактор, указывающий на этническую принадлежность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030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fcollege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Фактор: отец окончил колледж?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913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mcollege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Фактор: мать окончила колледж?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443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Фактор: является ли семья владельцем своего дома?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29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urban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Фактор: школа находится в городской местности?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904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Фактор: доход семьи превышает 25 000 долларов США в год?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73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Фактор, указывающий регион (Запад или другой)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47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Базовый годовой итоговый результат теста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000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unemp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Уровень безработицы в округе в 1980 году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129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Почасовая оплата труда в обрабатывающей промышленности в 1980 году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575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Расстояние от 4-летнего колледжа (в 10 милях)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48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tuition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Средняя стоимость обучения в государственном колледже за 4 года (в тыс. </a:t>
                      </a:r>
                      <a:r>
                        <a:rPr lang="en-US" sz="1100" u="none" strike="noStrike" dirty="0">
                          <a:effectLst/>
                        </a:rPr>
                        <a:t>$</a:t>
                      </a:r>
                      <a:r>
                        <a:rPr lang="ru-RU" sz="1100" u="none" strike="noStrike" dirty="0">
                          <a:effectLst/>
                        </a:rPr>
                        <a:t>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8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education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Количество лет образования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52566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C92010-A462-4140-ACF4-69EB45CF557C}"/>
              </a:ext>
            </a:extLst>
          </p:cNvPr>
          <p:cNvSpPr/>
          <p:nvPr/>
        </p:nvSpPr>
        <p:spPr>
          <a:xfrm>
            <a:off x="6553200" y="3425340"/>
            <a:ext cx="44529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анализе исходных данных дубликатов и пропусков выявлено не было. </a:t>
            </a:r>
          </a:p>
          <a:p>
            <a:pPr algn="just"/>
            <a:r>
              <a:rPr lang="ru-RU" dirty="0"/>
              <a:t>В столбце </a:t>
            </a:r>
            <a:r>
              <a:rPr lang="ru-RU" dirty="0" err="1"/>
              <a:t>wage</a:t>
            </a:r>
            <a:r>
              <a:rPr lang="ru-RU" dirty="0"/>
              <a:t> и удалено 272 выброса.</a:t>
            </a:r>
          </a:p>
          <a:p>
            <a:r>
              <a:rPr lang="ru-RU" dirty="0"/>
              <a:t>На основе подготовленного </a:t>
            </a:r>
            <a:r>
              <a:rPr lang="ru-RU" dirty="0" err="1"/>
              <a:t>датафрейма</a:t>
            </a:r>
            <a:r>
              <a:rPr lang="ru-RU" dirty="0"/>
              <a:t>:</a:t>
            </a:r>
          </a:p>
          <a:p>
            <a:r>
              <a:rPr lang="ru-RU" dirty="0"/>
              <a:t>- была собрана ключевая информация о числовых и категориальных переменных; </a:t>
            </a:r>
          </a:p>
          <a:p>
            <a:r>
              <a:rPr lang="ru-RU" dirty="0"/>
              <a:t>- собраны описательные статистики, построены графики и гистограммы;</a:t>
            </a:r>
          </a:p>
          <a:p>
            <a:r>
              <a:rPr lang="ru-RU" dirty="0"/>
              <a:t>- выполнены тесты на нормальность;</a:t>
            </a:r>
          </a:p>
          <a:p>
            <a:r>
              <a:rPr lang="ru-RU" dirty="0"/>
              <a:t>- выдвинуты и протестированы гипотезы;</a:t>
            </a:r>
          </a:p>
          <a:p>
            <a:r>
              <a:rPr lang="ru-RU" dirty="0"/>
              <a:t>- установлены основные зависимости между переменными.</a:t>
            </a:r>
          </a:p>
        </p:txBody>
      </p:sp>
    </p:spTree>
    <p:extLst>
      <p:ext uri="{BB962C8B-B14F-4D97-AF65-F5344CB8AC3E}">
        <p14:creationId xmlns:p14="http://schemas.microsoft.com/office/powerpoint/2010/main" val="217540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32C87B8-657E-4F9E-8F84-A6B89782B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Поиск оптимальной модели регрессии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8707F0-CB56-4A0E-AFE2-EAD165D297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A30E91-CADE-4D7F-BD8B-6E26E7E75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ru-RU"/>
              <a:t>Итоговая аттестация – Овчинников А.С.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32685-AC77-466A-91DE-88DCA034B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F958E0-BCC2-4739-96CB-0191FBE69DF5}"/>
              </a:ext>
            </a:extLst>
          </p:cNvPr>
          <p:cNvSpPr/>
          <p:nvPr/>
        </p:nvSpPr>
        <p:spPr>
          <a:xfrm>
            <a:off x="6178477" y="1225919"/>
            <a:ext cx="43332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 качестве моделей регрессии рассматривались:</a:t>
            </a:r>
          </a:p>
          <a:p>
            <a:r>
              <a:rPr lang="en-US" dirty="0"/>
              <a:t>Linear Regression (OLS)</a:t>
            </a:r>
            <a:endParaRPr lang="ru-RU" dirty="0"/>
          </a:p>
          <a:p>
            <a:r>
              <a:rPr lang="en-US" dirty="0"/>
              <a:t>Decision Tree</a:t>
            </a:r>
            <a:endParaRPr lang="ru-RU" dirty="0"/>
          </a:p>
          <a:p>
            <a:r>
              <a:rPr lang="en-US" dirty="0"/>
              <a:t>Support Vector Machines (SVM)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EE15B3-96C5-4B28-A526-E3C0DE0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6" y="1119107"/>
            <a:ext cx="5703501" cy="43046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1EDDF4-86D8-4F0A-ADA7-9B581507CECA}"/>
              </a:ext>
            </a:extLst>
          </p:cNvPr>
          <p:cNvSpPr/>
          <p:nvPr/>
        </p:nvSpPr>
        <p:spPr>
          <a:xfrm>
            <a:off x="6178477" y="2286838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 качестве метрик качества использовались критерии </a:t>
            </a:r>
          </a:p>
          <a:p>
            <a:r>
              <a:rPr lang="pt-BR" dirty="0"/>
              <a:t>R2, MAE</a:t>
            </a:r>
            <a:r>
              <a:rPr lang="ru-RU" dirty="0"/>
              <a:t>, </a:t>
            </a:r>
            <a:r>
              <a:rPr lang="pt-BR" dirty="0"/>
              <a:t>RMSE</a:t>
            </a:r>
            <a:r>
              <a:rPr lang="ru-RU" dirty="0"/>
              <a:t> и</a:t>
            </a:r>
            <a:r>
              <a:rPr lang="pt-BR" dirty="0"/>
              <a:t> MAPE</a:t>
            </a:r>
            <a:r>
              <a:rPr lang="ru-RU" dirty="0"/>
              <a:t> из библиотеки </a:t>
            </a:r>
            <a:r>
              <a:rPr lang="en-US" dirty="0" err="1"/>
              <a:t>sklearn.metrics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6CE06-2B97-4681-A32F-E82ADA5BDEB4}"/>
              </a:ext>
            </a:extLst>
          </p:cNvPr>
          <p:cNvSpPr/>
          <p:nvPr/>
        </p:nvSpPr>
        <p:spPr>
          <a:xfrm>
            <a:off x="6206075" y="2868686"/>
            <a:ext cx="48000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целях улучшения качества процессе обучения моделям на вход подавались разные наборы данных:</a:t>
            </a:r>
          </a:p>
          <a:p>
            <a:r>
              <a:rPr lang="ru-RU" dirty="0"/>
              <a:t>Использовалась нормализация показателей, включение дополнительных переменных, а также их трансформации (корень, логарифм)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B0DFC4-2447-4C28-87CF-C5931966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75" y="4052768"/>
            <a:ext cx="4895734" cy="198697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CE68AA9-F788-4E2A-AB25-FBBF70D7EDB5}"/>
              </a:ext>
            </a:extLst>
          </p:cNvPr>
          <p:cNvSpPr/>
          <p:nvPr/>
        </p:nvSpPr>
        <p:spPr>
          <a:xfrm>
            <a:off x="730249" y="5477283"/>
            <a:ext cx="5168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system-ui"/>
              </a:rPr>
              <a:t>На основании метрик в качестве наилучшей выбрана модель регрессии </a:t>
            </a:r>
            <a:r>
              <a:rPr lang="ru-RU" b="0" i="0" dirty="0" err="1">
                <a:effectLst/>
                <a:latin typeface="system-ui"/>
              </a:rPr>
              <a:t>Decision</a:t>
            </a:r>
            <a:r>
              <a:rPr lang="ru-RU" b="0" i="0" dirty="0">
                <a:effectLst/>
                <a:latin typeface="system-ui"/>
              </a:rPr>
              <a:t> </a:t>
            </a:r>
            <a:r>
              <a:rPr lang="ru-RU" b="0" i="0" dirty="0" err="1">
                <a:effectLst/>
                <a:latin typeface="system-ui"/>
              </a:rPr>
              <a:t>Tree</a:t>
            </a:r>
            <a:r>
              <a:rPr lang="ru-RU" b="0" i="0" dirty="0">
                <a:effectLst/>
                <a:latin typeface="system-ui"/>
              </a:rPr>
              <a:t> для переменной </a:t>
            </a:r>
            <a:r>
              <a:rPr lang="ru-RU" b="0" i="0" dirty="0" err="1">
                <a:effectLst/>
                <a:latin typeface="system-ui"/>
              </a:rPr>
              <a:t>wage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39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32C87B8-657E-4F9E-8F84-A6B89782B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Предсказание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8707F0-CB56-4A0E-AFE2-EAD165D297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A30E91-CADE-4D7F-BD8B-6E26E7E75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ru-RU"/>
              <a:t>Итоговая аттестация – Овчинников А.С.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32685-AC77-466A-91DE-88DCA034B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30745-8E66-4A89-B4D4-D7EF705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6" y="1881111"/>
            <a:ext cx="5004341" cy="42059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FDC557-B61A-4536-B9A5-C07E2A7920E1}"/>
              </a:ext>
            </a:extLst>
          </p:cNvPr>
          <p:cNvSpPr/>
          <p:nvPr/>
        </p:nvSpPr>
        <p:spPr>
          <a:xfrm>
            <a:off x="815788" y="1221935"/>
            <a:ext cx="450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Качество выбранной модели регрессии можно оценить по рисунку ниже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8CDEC4C-E095-45CE-9CCE-2FAB229E2C12}"/>
              </a:ext>
            </a:extLst>
          </p:cNvPr>
          <p:cNvSpPr/>
          <p:nvPr/>
        </p:nvSpPr>
        <p:spPr>
          <a:xfrm>
            <a:off x="6096000" y="1201236"/>
            <a:ext cx="4639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Выполнено предсказание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средней стоимости обучения основе данных о средней часовой ставке штата</a:t>
            </a:r>
            <a:endParaRPr lang="ru-RU" dirty="0">
              <a:latin typeface="+mn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8D1ACD-0E6A-4C68-A9B1-30A439AC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76" y="1939900"/>
            <a:ext cx="5159829" cy="38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32C87B8-657E-4F9E-8F84-A6B89782B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8707F0-CB56-4A0E-AFE2-EAD165D297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ru-RU"/>
              <a:t>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A30E91-CADE-4D7F-BD8B-6E26E7E75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ru-RU"/>
              <a:t>Итоговая аттестация – Овчинников А.С.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32685-AC77-466A-91DE-88DCA034B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7C0D3B-6926-43C7-AE2A-BCAAD00C6E8F}"/>
              </a:ext>
            </a:extLst>
          </p:cNvPr>
          <p:cNvSpPr/>
          <p:nvPr/>
        </p:nvSpPr>
        <p:spPr>
          <a:xfrm>
            <a:off x="730249" y="1208800"/>
            <a:ext cx="1027588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dirty="0">
                <a:latin typeface="+mn-lt"/>
              </a:rPr>
              <a:t>В аттестационной работе был произведен анализ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опроса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HighSchool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and Beyond,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проведенного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Департаментом образования США в 1980 году, определены основные зависимости, выбрана и обучена  подходящая модель регрессии, продемонстрировано предсказание средней стоимости обучения основе данных о средней часовой ставке штата. </a:t>
            </a:r>
          </a:p>
          <a:p>
            <a:pPr algn="just"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олученные </a:t>
            </a:r>
            <a:r>
              <a:rPr lang="ru-RU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р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езультаты можно применить пр</a:t>
            </a:r>
            <a:r>
              <a:rPr lang="ru-RU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прогнозировании бюджета и определении места учебы.</a:t>
            </a:r>
            <a:endParaRPr lang="ru-RU" sz="1400" dirty="0">
              <a:solidFill>
                <a:schemeClr val="dk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233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4294967295"/>
          </p:nvPr>
        </p:nvSpPr>
        <p:spPr>
          <a:xfrm>
            <a:off x="6669949" y="533419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sz="1100" b="1" dirty="0">
                <a:solidFill>
                  <a:srgbClr val="FFFFFF"/>
                </a:solidFill>
                <a:latin typeface="Montserrat"/>
              </a:rPr>
              <a:t>+7 (926) </a:t>
            </a:r>
            <a:r>
              <a:rPr lang="ru-RU" sz="1100" b="1" dirty="0">
                <a:solidFill>
                  <a:srgbClr val="FFFFFF"/>
                </a:solidFill>
                <a:latin typeface="Montserrat"/>
                <a:sym typeface="Montserrat"/>
              </a:rPr>
              <a:t>526-39-00</a:t>
            </a:r>
            <a:endParaRPr sz="11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79482" y="5370705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5791933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5755421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en-US" sz="1100" dirty="0" err="1"/>
              <a:t>djslam</a:t>
            </a:r>
            <a:r>
              <a:rPr lang="ru-RU" sz="1100" dirty="0"/>
              <a:t>@</a:t>
            </a:r>
            <a:r>
              <a:rPr lang="en-US" sz="1100" dirty="0"/>
              <a:t>inbox</a:t>
            </a:r>
            <a:r>
              <a:rPr lang="ru-RU" sz="1100" dirty="0"/>
              <a:t>.</a:t>
            </a:r>
            <a:r>
              <a:rPr lang="en-US" sz="1100" dirty="0" err="1"/>
              <a:t>ru</a:t>
            </a:r>
            <a:endParaRPr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510</Words>
  <Application>Microsoft Office PowerPoint</Application>
  <PresentationFormat>Широкоэкранный</PresentationFormat>
  <Paragraphs>82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Montserrat</vt:lpstr>
      <vt:lpstr>Calibri</vt:lpstr>
      <vt:lpstr>Montserrat Medium</vt:lpstr>
      <vt:lpstr>Arial</vt:lpstr>
      <vt:lpstr>system-ui</vt:lpstr>
      <vt:lpstr>Обложка</vt:lpstr>
      <vt:lpstr>Внутренние слайды</vt:lpstr>
      <vt:lpstr>Обложка</vt:lpstr>
      <vt:lpstr>«Программная инженерия. Разработка ПО (Аналитика: искусство управлять данными)»</vt:lpstr>
      <vt:lpstr>Презентация PowerPoint</vt:lpstr>
      <vt:lpstr>Исходные данные</vt:lpstr>
      <vt:lpstr>Поиск оптимальной модели регрессии</vt:lpstr>
      <vt:lpstr>Предсказание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2024_Итоговая аттестационная работа–Овчинников А.С.</dc:title>
  <dc:creator>Дмитрий Спасский</dc:creator>
  <cp:lastModifiedBy>win32master win32master</cp:lastModifiedBy>
  <cp:revision>14</cp:revision>
  <dcterms:created xsi:type="dcterms:W3CDTF">2023-09-20T07:01:25Z</dcterms:created>
  <dcterms:modified xsi:type="dcterms:W3CDTF">2024-12-03T03:20:59Z</dcterms:modified>
</cp:coreProperties>
</file>